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5bec2cad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5bec2cad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5bec2cad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5bec2cad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5bec2cad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5bec2cad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bec54d45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bec54d45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18849d85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18849d85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5bec2cad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5bec2cad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18849d85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18849d85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18849d85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18849d85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18849d85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18849d85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18849d85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18849d85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18849d85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18849d85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5bec2cad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5bec2cad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bec54d45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bec54d45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18849d85f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18849d85f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5bec2cad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85bec2cad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85012e068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885012e068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622e6a51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8622e6a51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622e6a5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622e6a5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622e6a5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622e6a5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8622e6a51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8622e6a51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5bec2cad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5bec2cad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5bec2cad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5bec2cad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5bec2cad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5bec2cad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5bec2cad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5bec2cad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85012e06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85012e06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5bec2cad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5bec2cad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5bec2cad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5bec2cad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5bec2cad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5bec2cad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7490421" y="4951667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ka.ms/vs/16/release/vc_redist.x64.exe" TargetMode="External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21900384@handong.ac.kr" TargetMode="External"/><Relationship Id="rId4" Type="http://schemas.openxmlformats.org/officeDocument/2006/relationships/hyperlink" Target="mailto:21900384@handong.ac.k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ython.org/ftp/python/3.10.9/python-3.10.9-amd64.exe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2114400" y="2571750"/>
            <a:ext cx="49152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1884600" y="1762400"/>
            <a:ext cx="537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PWI</a:t>
            </a:r>
            <a:endParaRPr b="1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실행창 열기</a:t>
            </a:r>
            <a:endParaRPr i="1" sz="1022"/>
          </a:p>
        </p:txBody>
      </p:sp>
      <p:sp>
        <p:nvSpPr>
          <p:cNvPr id="129" name="Google Shape;129;p23"/>
          <p:cNvSpPr txBox="1"/>
          <p:nvPr/>
        </p:nvSpPr>
        <p:spPr>
          <a:xfrm>
            <a:off x="3451800" y="1760250"/>
            <a:ext cx="53874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ko" sz="1500"/>
              <a:t>PWI 파일이 있는 폴더에서, 상단 파일 경로를 클릭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130" name="Google Shape;130;p23"/>
          <p:cNvSpPr txBox="1"/>
          <p:nvPr/>
        </p:nvSpPr>
        <p:spPr>
          <a:xfrm>
            <a:off x="3464250" y="3729650"/>
            <a:ext cx="63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ko" sz="1500">
                <a:solidFill>
                  <a:schemeClr val="dk1"/>
                </a:solidFill>
              </a:rPr>
              <a:t>상단 파일 경로에 cmd. 입력하면 명령프롬트 창 실행</a:t>
            </a:r>
            <a:endParaRPr b="1" sz="1600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602"/>
            <a:ext cx="3262266" cy="17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83000"/>
            <a:ext cx="3262276" cy="17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사용방법</a:t>
            </a:r>
            <a:endParaRPr i="1" sz="2000"/>
          </a:p>
        </p:txBody>
      </p:sp>
      <p:sp>
        <p:nvSpPr>
          <p:cNvPr id="139" name="Google Shape;139;p24"/>
          <p:cNvSpPr txBox="1"/>
          <p:nvPr/>
        </p:nvSpPr>
        <p:spPr>
          <a:xfrm>
            <a:off x="4108975" y="597425"/>
            <a:ext cx="724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50A14F"/>
                </a:solidFill>
              </a:rPr>
              <a:t>순서대로 초록색 글씨를 명령프롬트에 복사 붙여넣기하면 편리합니다.</a:t>
            </a:r>
            <a:endParaRPr b="1" sz="1100"/>
          </a:p>
        </p:txBody>
      </p:sp>
      <p:sp>
        <p:nvSpPr>
          <p:cNvPr id="140" name="Google Shape;140;p24"/>
          <p:cNvSpPr txBox="1"/>
          <p:nvPr/>
        </p:nvSpPr>
        <p:spPr>
          <a:xfrm>
            <a:off x="347425" y="3298475"/>
            <a:ext cx="852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다음 명령어를 실행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python + 프로그램 이름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A14F"/>
              </a:buClr>
              <a:buSzPts val="1600"/>
              <a:buChar char="○"/>
            </a:pPr>
            <a:r>
              <a:rPr b="1" lang="ko" sz="1600">
                <a:solidFill>
                  <a:srgbClr val="50A14F"/>
                </a:solidFill>
              </a:rPr>
              <a:t>python PWI.py </a:t>
            </a:r>
            <a:endParaRPr b="1" sz="1600">
              <a:solidFill>
                <a:srgbClr val="50A14F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75" y="1909413"/>
            <a:ext cx="37528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875" y="2028500"/>
            <a:ext cx="191452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4950375" y="3307775"/>
            <a:ext cx="85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" sz="1600">
                <a:solidFill>
                  <a:schemeClr val="dk1"/>
                </a:solidFill>
              </a:rPr>
              <a:t>다음과 같은 창이 나오면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" sz="1600">
                <a:solidFill>
                  <a:schemeClr val="dk1"/>
                </a:solidFill>
              </a:rPr>
              <a:t>data 폴더에 있는 환자번호 입력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ko" sz="2000"/>
              <a:t>사용방법</a:t>
            </a:r>
            <a:endParaRPr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4225"/>
            <a:ext cx="4770902" cy="25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993225" y="4336850"/>
            <a:ext cx="33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실행화면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5082600" y="1361700"/>
            <a:ext cx="85206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 사용키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방향키(좌,우) 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 다음 프레임으로 이동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방향키 (상,하)</a:t>
            </a:r>
            <a:r>
              <a:rPr lang="ko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 다른 타입(CBF,TTP..) 으로 이동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숫자키 1 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타원 ROI 를 그리는 창으로 이동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숫자키 2 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폐곡선 ROI 를 그리는 창으로 이동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사용방법</a:t>
            </a:r>
            <a:endParaRPr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876" y="1847875"/>
            <a:ext cx="2439043" cy="250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00" y="1847877"/>
            <a:ext cx="2467267" cy="250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734" y="1847877"/>
            <a:ext cx="2467267" cy="25145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895075" y="4362425"/>
            <a:ext cx="2062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0000"/>
                </a:solidFill>
              </a:rPr>
              <a:t>Draw closed curve ROI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3496138" y="4362425"/>
            <a:ext cx="2062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0000"/>
                </a:solidFill>
              </a:rPr>
              <a:t>Draw ellipse ROI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060113" y="4362425"/>
            <a:ext cx="2062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0000"/>
                </a:solidFill>
              </a:rPr>
              <a:t>Select an Image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1918975" y="2833575"/>
            <a:ext cx="1038600" cy="1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520050" y="2833575"/>
            <a:ext cx="1038600" cy="1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7121125" y="2833575"/>
            <a:ext cx="1038600" cy="1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380075" y="1093925"/>
            <a:ext cx="8737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State log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숫자키 1번 (타원), 2번(폐곡선)을 통해 </a:t>
            </a:r>
            <a:r>
              <a:rPr lang="ko" sz="1300">
                <a:solidFill>
                  <a:schemeClr val="dk1"/>
                </a:solidFill>
              </a:rPr>
              <a:t>ROI 도형을 선택할 수 있습니다.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ko" sz="2000"/>
              <a:t>사용방법</a:t>
            </a:r>
            <a:endParaRPr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50" y="1300850"/>
            <a:ext cx="3273375" cy="32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3809200" y="1762925"/>
            <a:ext cx="5351700" cy="26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Console</a:t>
            </a:r>
            <a:endParaRPr sz="15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ko" sz="1200">
                <a:solidFill>
                  <a:srgbClr val="000000"/>
                </a:solidFill>
              </a:rPr>
              <a:t>Check box </a:t>
            </a:r>
            <a:endParaRPr b="1"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/>
              <a:t>추출하고자 하는 타입 선택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ko" sz="1200"/>
              <a:t>Patient’s info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/>
              <a:t>사용자가 실행중인 이미지의 정보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ko" sz="1200">
                <a:solidFill>
                  <a:schemeClr val="dk1"/>
                </a:solidFill>
              </a:rPr>
              <a:t>ROI 1 , ROI 2 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ko" sz="1200">
                <a:solidFill>
                  <a:schemeClr val="dk1"/>
                </a:solidFill>
              </a:rPr>
              <a:t>사용자가 선택한 영역에 대한 volume weighted mean 결과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ko" sz="1200">
                <a:solidFill>
                  <a:schemeClr val="dk1"/>
                </a:solidFill>
              </a:rPr>
              <a:t>Volume weighted mean 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ko" sz="1200">
                <a:solidFill>
                  <a:schemeClr val="dk1"/>
                </a:solidFill>
              </a:rPr>
              <a:t>사용자가 선택한 ROI 영역에 대한 22장의 이미지 평균 값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-2172750" y="460525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실행창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ko" sz="2000"/>
              <a:t>사용방법</a:t>
            </a:r>
            <a:endParaRPr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4225"/>
            <a:ext cx="4770902" cy="25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993225" y="4336850"/>
            <a:ext cx="33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실행화면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5082600" y="1361700"/>
            <a:ext cx="85206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 사용키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방향키(좌,우) 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 다음 프레임으로 이동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방향키 (상,하)</a:t>
            </a:r>
            <a:r>
              <a:rPr lang="ko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 다른 타입(CBF,TTP..) 으로 이동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숫자키 1 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타원 ROI 를 그리는 창으로 이동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숫자키 2 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폐곡선 ROI 를 그리는 창으로 이동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사용방법 - Ellipse Volume weighted mean </a:t>
            </a:r>
            <a:endParaRPr b="1"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93" name="Google Shape;193;p29"/>
          <p:cNvSpPr txBox="1"/>
          <p:nvPr/>
        </p:nvSpPr>
        <p:spPr>
          <a:xfrm>
            <a:off x="180975" y="3440400"/>
            <a:ext cx="5814900" cy="20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Ellipse - Volume weighted mean</a:t>
            </a:r>
            <a:endParaRPr b="1" sz="15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방향키를 이용하여 추출하고자 하는 이미지 탐색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추출하고자 하는 이미지</a:t>
            </a:r>
            <a:r>
              <a:rPr b="1" lang="ko" sz="1200">
                <a:solidFill>
                  <a:schemeClr val="dk1"/>
                </a:solidFill>
              </a:rPr>
              <a:t> 상태</a:t>
            </a:r>
            <a:r>
              <a:rPr b="1" lang="ko" sz="1200">
                <a:solidFill>
                  <a:schemeClr val="dk1"/>
                </a:solidFill>
              </a:rPr>
              <a:t>에서 숫자키 1번 누르기 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Patient State 확인 :  Select an Image -&gt; Draw ellipse ROI 1 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b="1" lang="ko" sz="1200">
                <a:solidFill>
                  <a:schemeClr val="dk1"/>
                </a:solidFill>
              </a:rPr>
              <a:t>‘B’ key 로 Select an Image 창으로 뒤로 가기 가능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900" y="1195752"/>
            <a:ext cx="3922249" cy="20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2816875" y="3253125"/>
            <a:ext cx="336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Draw ellipse ROI </a:t>
            </a:r>
            <a:r>
              <a:rPr b="1" lang="ko" sz="1300">
                <a:solidFill>
                  <a:schemeClr val="dk1"/>
                </a:solidFill>
              </a:rPr>
              <a:t>실행화면 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5514405" y="1903305"/>
            <a:ext cx="803700" cy="11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사용방법 - Ellipse Volume weighted mean </a:t>
            </a:r>
            <a:endParaRPr b="1"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03" name="Google Shape;203;p30"/>
          <p:cNvSpPr txBox="1"/>
          <p:nvPr/>
        </p:nvSpPr>
        <p:spPr>
          <a:xfrm>
            <a:off x="3498025" y="1482575"/>
            <a:ext cx="7038900" cy="22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4.  </a:t>
            </a:r>
            <a:r>
              <a:rPr b="1" lang="ko" sz="1300">
                <a:solidFill>
                  <a:schemeClr val="dk1"/>
                </a:solidFill>
              </a:rPr>
              <a:t>추출하고자 하는 타입 체크박스 선택 (CBF,CBV,MTT,TTP,T0)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5.  ROI 1 : 마우스로 그린 후 space키</a:t>
            </a:r>
            <a:r>
              <a:rPr b="1" lang="ko" sz="1300">
                <a:solidFill>
                  <a:schemeClr val="dk1"/>
                </a:solidFill>
              </a:rPr>
              <a:t>를 눌러</a:t>
            </a:r>
            <a:r>
              <a:rPr b="1" lang="ko" sz="1300">
                <a:solidFill>
                  <a:schemeClr val="dk1"/>
                </a:solidFill>
              </a:rPr>
              <a:t> 저장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6.  ROI 2 : 마우스로 그린 후 </a:t>
            </a:r>
            <a:r>
              <a:rPr b="1" lang="ko" sz="1300">
                <a:solidFill>
                  <a:schemeClr val="dk1"/>
                </a:solidFill>
              </a:rPr>
              <a:t>space키를 눌러 저장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7.  </a:t>
            </a:r>
            <a:r>
              <a:rPr b="1" lang="ko" sz="1300">
                <a:solidFill>
                  <a:schemeClr val="dk1"/>
                </a:solidFill>
              </a:rPr>
              <a:t>계산 진행 (타</a:t>
            </a:r>
            <a:r>
              <a:rPr b="1" lang="ko" sz="1300">
                <a:solidFill>
                  <a:schemeClr val="dk1"/>
                </a:solidFill>
              </a:rPr>
              <a:t>입 하나당 평균  </a:t>
            </a:r>
            <a:r>
              <a:rPr b="1" lang="ko" sz="1300">
                <a:solidFill>
                  <a:schemeClr val="dk1"/>
                </a:solidFill>
              </a:rPr>
              <a:t>20~30초)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ko" sz="1300">
                <a:solidFill>
                  <a:schemeClr val="dk1"/>
                </a:solidFill>
              </a:rPr>
              <a:t>이미</a:t>
            </a:r>
            <a:r>
              <a:rPr b="1" lang="ko" sz="1300">
                <a:solidFill>
                  <a:schemeClr val="dk1"/>
                </a:solidFill>
              </a:rPr>
              <a:t>지 처리 </a:t>
            </a:r>
            <a:r>
              <a:rPr b="1" lang="ko" sz="1300">
                <a:solidFill>
                  <a:schemeClr val="dk1"/>
                </a:solidFill>
              </a:rPr>
              <a:t>연산량이 많아 하드웨어 성능에 따라  </a:t>
            </a:r>
            <a:endParaRPr b="1"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‘응답 없음’ 창이 뜰 수도 있음. 일</a:t>
            </a:r>
            <a:r>
              <a:rPr b="1" lang="ko" sz="1300">
                <a:solidFill>
                  <a:schemeClr val="dk1"/>
                </a:solidFill>
              </a:rPr>
              <a:t>단 대기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8.  결과 출력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75" y="1306875"/>
            <a:ext cx="2617235" cy="2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818875" y="4210025"/>
            <a:ext cx="2062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result</a:t>
            </a: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사용방법 - Closed Curve Volume weighted mean </a:t>
            </a:r>
            <a:endParaRPr b="1"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12" name="Google Shape;212;p31"/>
          <p:cNvSpPr txBox="1"/>
          <p:nvPr/>
        </p:nvSpPr>
        <p:spPr>
          <a:xfrm>
            <a:off x="180975" y="3440400"/>
            <a:ext cx="5814900" cy="20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Closed Curve</a:t>
            </a:r>
            <a:r>
              <a:rPr b="1" lang="ko" sz="1500">
                <a:solidFill>
                  <a:schemeClr val="dk1"/>
                </a:solidFill>
              </a:rPr>
              <a:t> - Volume weighted mean</a:t>
            </a:r>
            <a:endParaRPr b="1" sz="15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방향키를 이용하여 추출하고자 하는 이미지 탐색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추출하고자 하는 이미지 상태에서 숫자키 2번 누르기 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Patient State 확인 :  Select an Image -&gt; Draw closed curve ROI 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b="1" lang="ko" sz="1200">
                <a:solidFill>
                  <a:schemeClr val="dk1"/>
                </a:solidFill>
              </a:rPr>
              <a:t>‘B’ key 로 Select an Image 창으로 뒤로 가기 가능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2664475" y="3176925"/>
            <a:ext cx="336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Draw closed curve ROI 실행화면 </a:t>
            </a:r>
            <a:r>
              <a:rPr b="1" lang="ko" sz="1300">
                <a:solidFill>
                  <a:schemeClr val="dk1"/>
                </a:solidFill>
              </a:rPr>
              <a:t> 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75" y="1093925"/>
            <a:ext cx="4146074" cy="20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5475712" y="1818850"/>
            <a:ext cx="765600" cy="9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주의사항</a:t>
            </a:r>
            <a:r>
              <a:rPr b="1" lang="ko" sz="2000"/>
              <a:t> - Closed Curve Volume weighted mean </a:t>
            </a:r>
            <a:endParaRPr b="1"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22" name="Google Shape;222;p32"/>
          <p:cNvSpPr txBox="1"/>
          <p:nvPr/>
        </p:nvSpPr>
        <p:spPr>
          <a:xfrm>
            <a:off x="1665750" y="4464375"/>
            <a:ext cx="581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위의 두 경우 사용자로부터 다시 </a:t>
            </a:r>
            <a:r>
              <a:rPr b="1" lang="ko" sz="1500">
                <a:solidFill>
                  <a:schemeClr val="dk1"/>
                </a:solidFill>
              </a:rPr>
              <a:t>입력하도록</a:t>
            </a:r>
            <a:r>
              <a:rPr b="1" lang="ko" sz="1500">
                <a:solidFill>
                  <a:schemeClr val="dk1"/>
                </a:solidFill>
              </a:rPr>
              <a:t> 요청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527525" y="3989950"/>
            <a:ext cx="445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영역을 이루는 곡선이 열려있는 형태일 경우</a:t>
            </a:r>
            <a:r>
              <a:rPr b="1" lang="ko" sz="1300">
                <a:solidFill>
                  <a:schemeClr val="dk1"/>
                </a:solidFill>
              </a:rPr>
              <a:t> 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b="38747" l="0" r="64281" t="3488"/>
          <a:stretch/>
        </p:blipFill>
        <p:spPr>
          <a:xfrm>
            <a:off x="1032875" y="1288775"/>
            <a:ext cx="2519276" cy="254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4">
            <a:alphaModFix/>
          </a:blip>
          <a:srcRect b="38220" l="0" r="64251" t="2750"/>
          <a:stretch/>
        </p:blipFill>
        <p:spPr>
          <a:xfrm>
            <a:off x="5598713" y="1298575"/>
            <a:ext cx="2467267" cy="25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4828650" y="3989950"/>
            <a:ext cx="400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곡선에 교차점이 생겨 영역을 판단하기 어려운 경우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227" name="Google Shape;227;p32"/>
          <p:cNvCxnSpPr/>
          <p:nvPr/>
        </p:nvCxnSpPr>
        <p:spPr>
          <a:xfrm flipH="1">
            <a:off x="4495800" y="1380075"/>
            <a:ext cx="6000" cy="270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43975" y="1530025"/>
            <a:ext cx="89883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PWI 프로그램 소개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PWI(Perfusion Weighted Image)는 T0, MTT, CBF 및 CVB로 구성된 MRI 이미지 데이터의 각 픽셀 값을 복원하는 프로그램입니다.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이미지 내에서 나타나는 바(bar) 색상표 와 텍스트(text) 를 감지하고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이 정보 바탕으로 각 픽셀 값에 가중치를 부여하여 volume weighted mean 결과</a:t>
            </a:r>
            <a:r>
              <a:rPr lang="ko" sz="1600">
                <a:solidFill>
                  <a:schemeClr val="dk1"/>
                </a:solidFill>
              </a:rPr>
              <a:t>를 출력합니다.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335600" y="2058950"/>
            <a:ext cx="50634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사용방법 - Closed Curve Volume weighted mean ( Ellipse 와 동일 ) </a:t>
            </a:r>
            <a:endParaRPr b="1"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34" name="Google Shape;234;p33"/>
          <p:cNvSpPr txBox="1"/>
          <p:nvPr/>
        </p:nvSpPr>
        <p:spPr>
          <a:xfrm>
            <a:off x="3498025" y="1406375"/>
            <a:ext cx="7038900" cy="22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4.  추출하고자 하는 타입 체크박스 선택 (CBF,CBV,MTT,TTP,T0)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5.  ROI 1 : 마우스로 그린 후 space키를 눌러 저장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6.  ROI 2 : 마우스로 그린 후 space키를 눌러 저장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7.  계산 진행 (타입 하나당 평균  20~30초)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ko" sz="1300">
                <a:solidFill>
                  <a:schemeClr val="dk1"/>
                </a:solidFill>
              </a:rPr>
              <a:t>연산량이 많아 하드웨어 성능에 따라  </a:t>
            </a:r>
            <a:endParaRPr b="1"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‘응답 없음’ 창이 뜰 수도 있음. 일단 대기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8.  결과 출력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75" y="1306875"/>
            <a:ext cx="2617235" cy="2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818875" y="4210025"/>
            <a:ext cx="2062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result</a:t>
            </a: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주의사항 - Closed Curve Volume weighted mean </a:t>
            </a:r>
            <a:endParaRPr b="1"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43" name="Google Shape;243;p34"/>
          <p:cNvSpPr txBox="1"/>
          <p:nvPr/>
        </p:nvSpPr>
        <p:spPr>
          <a:xfrm>
            <a:off x="536250" y="4273925"/>
            <a:ext cx="7874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첫 번째 영역은 빨간색으로, 두 번째 영역은 파란색으로 곡선이 사라지지 않고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MRI 이미지 위에 남아있다면 올바르게 그려진 경우임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 b="37582" l="0" r="64541" t="2762"/>
          <a:stretch/>
        </p:blipFill>
        <p:spPr>
          <a:xfrm>
            <a:off x="2969488" y="1063425"/>
            <a:ext cx="3007923" cy="316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/>
          <p:nvPr/>
        </p:nvSpPr>
        <p:spPr>
          <a:xfrm>
            <a:off x="2114400" y="2571750"/>
            <a:ext cx="49152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1884600" y="1762400"/>
            <a:ext cx="537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Error message reference</a:t>
            </a:r>
            <a:endParaRPr b="1"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Microsoft Visual C++ Error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57" name="Google Shape;257;p36"/>
          <p:cNvSpPr txBox="1"/>
          <p:nvPr/>
        </p:nvSpPr>
        <p:spPr>
          <a:xfrm>
            <a:off x="311700" y="1214450"/>
            <a:ext cx="657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https://aka.ms/vs/16/release/vc_redist.x64.exe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에러시 위 링크에 접속하여 설치후 진행 </a:t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7" y="2448275"/>
            <a:ext cx="6327275" cy="24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482025" y="2189350"/>
            <a:ext cx="8449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</a:rPr>
              <a:t>Error message : “(Error) Failed to detect Text”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혹여나 가능한 예외 상황에 대비하여, 프로그램이 이미지 bar에 나타난 숫자값을 인식하지 못할 경우, 사용자가 </a:t>
            </a:r>
            <a:r>
              <a:rPr b="1" lang="ko" sz="1500" u="sng">
                <a:solidFill>
                  <a:srgbClr val="0000FF"/>
                </a:solidFill>
              </a:rPr>
              <a:t>bar_text 값을 수동으로 입력</a:t>
            </a:r>
            <a:r>
              <a:rPr b="1" lang="ko" sz="1500">
                <a:solidFill>
                  <a:schemeClr val="dk1"/>
                </a:solidFill>
              </a:rPr>
              <a:t>할 수 있도록 예외 처리가 구현되어 있습니다.</a:t>
            </a:r>
            <a:endParaRPr b="1" sz="1600"/>
          </a:p>
        </p:txBody>
      </p:sp>
      <p:sp>
        <p:nvSpPr>
          <p:cNvPr id="265" name="Google Shape;265;p3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Error message : “(Error) Failed to detect Text”</a:t>
            </a:r>
            <a:endParaRPr b="1"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824" y="2501700"/>
            <a:ext cx="6813475" cy="6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/>
          <p:nvPr/>
        </p:nvSpPr>
        <p:spPr>
          <a:xfrm>
            <a:off x="1512150" y="3285000"/>
            <a:ext cx="76047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</a:t>
            </a:r>
            <a:r>
              <a:rPr b="1" lang="ko"/>
              <a:t>이때 max_value, mid_value ,min_value 값에 각각 37, 29, 21 을 입력합니다.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잘못된 max, mid, min 값을 입력</a:t>
            </a:r>
            <a:r>
              <a:rPr b="1" lang="ko"/>
              <a:t>한 </a:t>
            </a:r>
            <a:r>
              <a:rPr b="1" lang="ko"/>
              <a:t>경우, 프로그램은 "Wrong Text Detect" 메시지를 출력합니다. 이러</a:t>
            </a:r>
            <a:r>
              <a:rPr b="1" lang="ko"/>
              <a:t>한 경우, </a:t>
            </a:r>
            <a:r>
              <a:rPr b="1" lang="ko"/>
              <a:t>정확한 max, mid, min 다시 입력하면 됩니다.</a:t>
            </a:r>
            <a:endParaRPr b="1"/>
          </a:p>
        </p:txBody>
      </p:sp>
      <p:sp>
        <p:nvSpPr>
          <p:cNvPr id="273" name="Google Shape;273;p38"/>
          <p:cNvSpPr txBox="1"/>
          <p:nvPr/>
        </p:nvSpPr>
        <p:spPr>
          <a:xfrm>
            <a:off x="1581876" y="1537938"/>
            <a:ext cx="832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만약 다음과 같은 bar table을 가진 이미지에서 에러가 발생한 경우를 예시로 들어보겠습니다.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만약 프로그램이 숫자를 인식하지 못하는 경우 다음과 같은 메시지가 출력됩니다.</a:t>
            </a:r>
            <a:endParaRPr b="1"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00" y="1217748"/>
            <a:ext cx="816575" cy="32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/>
        </p:nvSpPr>
        <p:spPr>
          <a:xfrm>
            <a:off x="177575" y="4554600"/>
            <a:ext cx="17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bar table 이미지</a:t>
            </a:r>
            <a:endParaRPr sz="1300"/>
          </a:p>
        </p:txBody>
      </p:sp>
      <p:sp>
        <p:nvSpPr>
          <p:cNvPr id="276" name="Google Shape;276;p3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Error message : “(Error) Failed to detect Text”</a:t>
            </a:r>
            <a:endParaRPr b="1" i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579125"/>
            <a:ext cx="7994325" cy="10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387900" y="2730350"/>
            <a:ext cx="64986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b="1" lang="ko" sz="1700">
                <a:solidFill>
                  <a:srgbClr val="FF0000"/>
                </a:solidFill>
              </a:rPr>
              <a:t>No such file or directory </a:t>
            </a:r>
            <a:endParaRPr b="1" sz="1700">
              <a:solidFill>
                <a:srgbClr val="FF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ko" sz="1700">
                <a:solidFill>
                  <a:schemeClr val="dk1"/>
                </a:solidFill>
              </a:rPr>
              <a:t>다음과 같은 에러는 다음과 같은 상황에 나타납니다.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ko" sz="1700">
                <a:solidFill>
                  <a:schemeClr val="dk1"/>
                </a:solidFill>
              </a:rPr>
              <a:t>파일 이름을 잘못 설정한경우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ko" sz="1700">
                <a:solidFill>
                  <a:schemeClr val="dk1"/>
                </a:solidFill>
              </a:rPr>
              <a:t>환자 파일 이름이 잘못된 경우</a:t>
            </a:r>
            <a:br>
              <a:rPr b="1" lang="ko" sz="1700">
                <a:solidFill>
                  <a:schemeClr val="dk1"/>
                </a:solidFill>
              </a:rPr>
            </a:br>
            <a:endParaRPr b="1" sz="1700">
              <a:solidFill>
                <a:schemeClr val="dk1"/>
              </a:solidFill>
            </a:endParaRPr>
          </a:p>
        </p:txBody>
      </p:sp>
      <p:sp>
        <p:nvSpPr>
          <p:cNvPr id="284" name="Google Shape;284;p3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No such file or directory 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752" y="1134318"/>
            <a:ext cx="1657808" cy="156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025" y="1130950"/>
            <a:ext cx="1635201" cy="157632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346050" y="3001850"/>
            <a:ext cx="8136600" cy="1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다음은 파일 이름을 잘못 설정한 경우의 예시 입니다.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000숫자_0.dcm(우측이미지) 같이 생긴 이미지에 대해서는 인식할 수 없습니다.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프로그램에서 인식 가능한 데이터 파일은 파일명이 (type)(0000~0021).dcm 형태입니다.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따라</a:t>
            </a:r>
            <a:r>
              <a:rPr b="1" lang="ko">
                <a:solidFill>
                  <a:schemeClr val="dk1"/>
                </a:solidFill>
              </a:rPr>
              <a:t>서 파일 이름 형식을 맞춰줘야 합니다.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ko">
                <a:solidFill>
                  <a:schemeClr val="dk1"/>
                </a:solidFill>
              </a:rPr>
              <a:t>파일 이름 변환 프로그램 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ko">
                <a:solidFill>
                  <a:schemeClr val="dk1"/>
                </a:solidFill>
              </a:rPr>
              <a:t>Powertoys: https://anchoki.tistory.com/1818</a:t>
            </a:r>
            <a:endParaRPr b="1"/>
          </a:p>
        </p:txBody>
      </p:sp>
      <p:sp>
        <p:nvSpPr>
          <p:cNvPr id="293" name="Google Shape;293;p40"/>
          <p:cNvSpPr txBox="1"/>
          <p:nvPr/>
        </p:nvSpPr>
        <p:spPr>
          <a:xfrm>
            <a:off x="4030949" y="2703896"/>
            <a:ext cx="25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잘못된 예시</a:t>
            </a:r>
            <a:endParaRPr b="1" sz="1200"/>
          </a:p>
        </p:txBody>
      </p:sp>
      <p:sp>
        <p:nvSpPr>
          <p:cNvPr id="294" name="Google Shape;294;p40"/>
          <p:cNvSpPr txBox="1"/>
          <p:nvPr/>
        </p:nvSpPr>
        <p:spPr>
          <a:xfrm>
            <a:off x="2220900" y="2725430"/>
            <a:ext cx="25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올바른 예시</a:t>
            </a:r>
            <a:endParaRPr b="1" sz="1200"/>
          </a:p>
        </p:txBody>
      </p:sp>
      <p:sp>
        <p:nvSpPr>
          <p:cNvPr id="295" name="Google Shape;295;p4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No such file or directory 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/>
        </p:nvSpPr>
        <p:spPr>
          <a:xfrm>
            <a:off x="5865100" y="3826150"/>
            <a:ext cx="3000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문의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김석원 : </a:t>
            </a:r>
            <a:r>
              <a:rPr b="1" lang="ko" sz="13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kimsw0683@handong.ac.kr</a:t>
            </a:r>
            <a:r>
              <a:rPr b="1" lang="ko" sz="1300">
                <a:solidFill>
                  <a:schemeClr val="dk1"/>
                </a:solidFill>
              </a:rPr>
              <a:t>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송승언 : </a:t>
            </a:r>
            <a:r>
              <a:rPr b="1" lang="ko" sz="13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21900384@handong.ac.kr</a:t>
            </a:r>
            <a:r>
              <a:rPr b="1" lang="ko" sz="1300">
                <a:solidFill>
                  <a:schemeClr val="dk1"/>
                </a:solidFill>
              </a:rPr>
              <a:t> 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2114400" y="2571750"/>
            <a:ext cx="49152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1884600" y="1762400"/>
            <a:ext cx="537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감사합니다.</a:t>
            </a:r>
            <a:endParaRPr b="1"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42275" y="1552025"/>
            <a:ext cx="84021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  </a:t>
            </a:r>
            <a:r>
              <a:rPr b="1" lang="ko" sz="1300"/>
              <a:t>PWI 프로그램을 사용하기 위해서는 몇가지 환경 설정을 해야합니다. </a:t>
            </a:r>
            <a:endParaRPr sz="13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ko" sz="1200"/>
              <a:t> python </a:t>
            </a:r>
            <a:endParaRPr b="1"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PWI 프로그램은 파이썬으로 이루어져 있어 파이썬 코드를 실행 할 수 있는 컴파일러를 설치해야 합니다.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ko" sz="1200"/>
              <a:t> opencv </a:t>
            </a:r>
            <a:endParaRPr b="1"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이미지 처리(ROI,filtering) 를 하기 위해 사용되는 프로그램입니다.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ko" sz="1200"/>
              <a:t> pydicom</a:t>
            </a:r>
            <a:endParaRPr b="1"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dicom(.dcm 확장자) 파일을 불러오는데 필요한 프로그램입니다.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ko" sz="1200"/>
              <a:t> easyocr</a:t>
            </a:r>
            <a:endParaRPr b="1"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MRI 이미지에 나타나 있는 text 를 자동으로 인식하기 위한 OCR(Optical Character Recognition) 모델 입니다.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ko" sz="1200"/>
              <a:t>pyqt </a:t>
            </a:r>
            <a:endParaRPr b="1"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사용자에게 GUI 를 제공하기 위한 프로그램입니다.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ko" sz="1200"/>
              <a:t>pip</a:t>
            </a:r>
            <a:endParaRPr b="1"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pip는 Python 패키지 관리자로, 패키지와 라이브러리를 설치하고 관리하는 도구입니다.</a:t>
            </a:r>
            <a:endParaRPr sz="1200"/>
          </a:p>
        </p:txBody>
      </p:sp>
      <p:sp>
        <p:nvSpPr>
          <p:cNvPr id="72" name="Google Shape;72;p16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/>
              <a:t>PWI 프로그램 소개</a:t>
            </a:r>
            <a:endParaRPr i="1" sz="1022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2114400" y="2571750"/>
            <a:ext cx="49152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1884600" y="1762400"/>
            <a:ext cx="537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Window 환경설정</a:t>
            </a:r>
            <a:endParaRPr b="1"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1202550" y="3391975"/>
            <a:ext cx="72585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모든 설치 작업은 관리자 모드 명령 프롬프(cmd) 에서 진행됩니다.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관리자 모드로 cmd 창 열기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윈도우키 누른 후 ‘cmd`’ 입력한 상태에서 `ctrl`+`shift`+`enter`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윈도우키 누른 후 `cmd` 입력한 상태에서 관리자모드 실행하기 클릭.</a:t>
            </a:r>
            <a:endParaRPr b="1" sz="1700"/>
          </a:p>
        </p:txBody>
      </p:sp>
      <p:sp>
        <p:nvSpPr>
          <p:cNvPr id="85" name="Google Shape;85;p18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명령프롬트 실행</a:t>
            </a:r>
            <a:endParaRPr i="1" sz="1022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575" y="1322525"/>
            <a:ext cx="3595050" cy="19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파이썬 설치</a:t>
            </a:r>
            <a:endParaRPr i="1" sz="1022"/>
          </a:p>
        </p:txBody>
      </p:sp>
      <p:sp>
        <p:nvSpPr>
          <p:cNvPr id="94" name="Google Shape;94;p19"/>
          <p:cNvSpPr txBox="1"/>
          <p:nvPr/>
        </p:nvSpPr>
        <p:spPr>
          <a:xfrm>
            <a:off x="311700" y="1258275"/>
            <a:ext cx="609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</a:t>
            </a:r>
            <a:r>
              <a:rPr lang="ko">
                <a:solidFill>
                  <a:schemeClr val="dk1"/>
                </a:solidFill>
              </a:rPr>
              <a:t>Python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https://www.python.org/ftp/python/3.10.9/python-3.10.9-amd64.exe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50" y="2089575"/>
            <a:ext cx="4439870" cy="27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1582050" y="4540125"/>
            <a:ext cx="2398800" cy="25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4954650" y="4416525"/>
            <a:ext cx="60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Add python.exe to PATH 체크 필수!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각종 패키지 설치</a:t>
            </a:r>
            <a:endParaRPr i="1" sz="1022"/>
          </a:p>
        </p:txBody>
      </p:sp>
      <p:sp>
        <p:nvSpPr>
          <p:cNvPr id="104" name="Google Shape;104;p20"/>
          <p:cNvSpPr txBox="1"/>
          <p:nvPr/>
        </p:nvSpPr>
        <p:spPr>
          <a:xfrm>
            <a:off x="4108975" y="597425"/>
            <a:ext cx="724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50A14F"/>
                </a:solidFill>
              </a:rPr>
              <a:t>순서대로 초록색 글씨를 명령프롬트에 복사 붙여넣기하면 편리합니다.</a:t>
            </a:r>
            <a:endParaRPr b="1" sz="1100"/>
          </a:p>
        </p:txBody>
      </p:sp>
      <p:sp>
        <p:nvSpPr>
          <p:cNvPr id="105" name="Google Shape;105;p20"/>
          <p:cNvSpPr txBox="1"/>
          <p:nvPr/>
        </p:nvSpPr>
        <p:spPr>
          <a:xfrm>
            <a:off x="311700" y="1349875"/>
            <a:ext cx="43587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ko" sz="1700">
                <a:solidFill>
                  <a:schemeClr val="dk1"/>
                </a:solidFill>
              </a:rPr>
              <a:t>pydicom 설치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A14F"/>
              </a:buClr>
              <a:buSzPts val="1700"/>
              <a:buChar char="●"/>
            </a:pPr>
            <a:r>
              <a:rPr b="1" lang="ko" sz="1700">
                <a:solidFill>
                  <a:srgbClr val="50A14F"/>
                </a:solidFill>
              </a:rPr>
              <a:t>pip install pydicom</a:t>
            </a:r>
            <a:endParaRPr b="1" sz="1700">
              <a:solidFill>
                <a:srgbClr val="50A14F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ko" sz="1700">
                <a:solidFill>
                  <a:schemeClr val="dk1"/>
                </a:solidFill>
              </a:rPr>
              <a:t>easyocr 설치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A14F"/>
              </a:buClr>
              <a:buSzPts val="1700"/>
              <a:buChar char="●"/>
            </a:pPr>
            <a:r>
              <a:rPr b="1" lang="ko" sz="1700">
                <a:solidFill>
                  <a:srgbClr val="50A14F"/>
                </a:solidFill>
              </a:rPr>
              <a:t>pip install easyocr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ko" sz="1700">
                <a:solidFill>
                  <a:schemeClr val="dk1"/>
                </a:solidFill>
              </a:rPr>
              <a:t>opencv 설치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A14F"/>
              </a:buClr>
              <a:buSzPts val="1700"/>
              <a:buChar char="●"/>
            </a:pPr>
            <a:r>
              <a:rPr b="1" lang="ko" sz="1700">
                <a:solidFill>
                  <a:srgbClr val="50A14F"/>
                </a:solidFill>
              </a:rPr>
              <a:t>pip install opencv-python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ko" sz="1700">
                <a:solidFill>
                  <a:schemeClr val="dk1"/>
                </a:solidFill>
                <a:highlight>
                  <a:schemeClr val="accent6"/>
                </a:highlight>
              </a:rPr>
              <a:t>pyqt 설치</a:t>
            </a:r>
            <a:endParaRPr b="1" sz="170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A14F"/>
              </a:buClr>
              <a:buSzPts val="1700"/>
              <a:buChar char="●"/>
            </a:pPr>
            <a:r>
              <a:rPr b="1" lang="ko" sz="1700">
                <a:solidFill>
                  <a:srgbClr val="50A14F"/>
                </a:solidFill>
                <a:highlight>
                  <a:schemeClr val="accent6"/>
                </a:highlight>
              </a:rPr>
              <a:t>pip install PyQt5</a:t>
            </a:r>
            <a:endParaRPr b="1" sz="170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50A14F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4879200" y="950950"/>
            <a:ext cx="39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  <a:highlight>
                  <a:schemeClr val="accent6"/>
                </a:highlight>
              </a:rPr>
              <a:t>pyqt</a:t>
            </a:r>
            <a:r>
              <a:rPr b="1" lang="ko" sz="1700">
                <a:solidFill>
                  <a:schemeClr val="dk1"/>
                </a:solidFill>
                <a:highlight>
                  <a:schemeClr val="accent6"/>
                </a:highlight>
              </a:rPr>
              <a:t>는</a:t>
            </a:r>
            <a:r>
              <a:rPr b="1" lang="ko" sz="1700">
                <a:solidFill>
                  <a:schemeClr val="dk1"/>
                </a:solidFill>
                <a:highlight>
                  <a:schemeClr val="accent6"/>
                </a:highlight>
              </a:rPr>
              <a:t> 이번 버전에 추가된 패키지</a:t>
            </a:r>
            <a:r>
              <a:rPr b="1" lang="ko" sz="1700">
                <a:solidFill>
                  <a:schemeClr val="dk1"/>
                </a:solidFill>
                <a:highlight>
                  <a:schemeClr val="accent6"/>
                </a:highlight>
              </a:rPr>
              <a:t> 입니다.</a:t>
            </a:r>
            <a:endParaRPr b="1" sz="1700">
              <a:solidFill>
                <a:srgbClr val="50A14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2114400" y="2571750"/>
            <a:ext cx="49152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/>
        </p:nvSpPr>
        <p:spPr>
          <a:xfrm>
            <a:off x="1884600" y="1762400"/>
            <a:ext cx="537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사용방법</a:t>
            </a:r>
            <a:endParaRPr b="1"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/>
        </p:nvSpPr>
        <p:spPr>
          <a:xfrm>
            <a:off x="311700" y="909425"/>
            <a:ext cx="8323500" cy="108300"/>
          </a:xfrm>
          <a:prstGeom prst="rect">
            <a:avLst/>
          </a:prstGeom>
          <a:solidFill>
            <a:srgbClr val="FEA6DB"/>
          </a:solidFill>
          <a:ln cap="flat" cmpd="sng" w="9525">
            <a:solidFill>
              <a:srgbClr val="FEA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폴더 설정</a:t>
            </a:r>
            <a:endParaRPr i="1" sz="1022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88" y="3168375"/>
            <a:ext cx="22669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2983200" y="2939775"/>
            <a:ext cx="5932500" cy="18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ko" sz="1500"/>
              <a:t>data 폴더에 추출</a:t>
            </a:r>
            <a:r>
              <a:rPr b="1" lang="ko" sz="1500"/>
              <a:t>할 환자 폴더를 넣어준다.</a:t>
            </a:r>
            <a:endParaRPr b="1" sz="1500"/>
          </a:p>
        </p:txBody>
      </p:sp>
      <p:sp>
        <p:nvSpPr>
          <p:cNvPr id="121" name="Google Shape;121;p22"/>
          <p:cNvSpPr txBox="1"/>
          <p:nvPr/>
        </p:nvSpPr>
        <p:spPr>
          <a:xfrm>
            <a:off x="2989600" y="1770200"/>
            <a:ext cx="65907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ko" sz="1500"/>
              <a:t>PWI.py 파일이 있는 폴더에 ‘data’ 이름의 폴더를 생성</a:t>
            </a:r>
            <a:endParaRPr b="1" sz="1500"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98" y="1573725"/>
            <a:ext cx="2266950" cy="13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